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62" r:id="rId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1026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B343F-B39F-42BA-8D79-2DEB8D5E3B7D}" type="datetimeFigureOut">
              <a:rPr lang="en-AU" smtClean="0"/>
              <a:t>19/02/2015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5A117-D631-481F-901D-50823417D5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627622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B343F-B39F-42BA-8D79-2DEB8D5E3B7D}" type="datetimeFigureOut">
              <a:rPr lang="en-AU" smtClean="0"/>
              <a:t>19/02/2015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5A117-D631-481F-901D-50823417D5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051100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B343F-B39F-42BA-8D79-2DEB8D5E3B7D}" type="datetimeFigureOut">
              <a:rPr lang="en-AU" smtClean="0"/>
              <a:t>19/02/2015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5A117-D631-481F-901D-50823417D5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5058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B343F-B39F-42BA-8D79-2DEB8D5E3B7D}" type="datetimeFigureOut">
              <a:rPr lang="en-AU" smtClean="0"/>
              <a:t>19/02/2015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5A117-D631-481F-901D-50823417D5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27929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B343F-B39F-42BA-8D79-2DEB8D5E3B7D}" type="datetimeFigureOut">
              <a:rPr lang="en-AU" smtClean="0"/>
              <a:t>19/02/2015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5A117-D631-481F-901D-50823417D5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2856640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B343F-B39F-42BA-8D79-2DEB8D5E3B7D}" type="datetimeFigureOut">
              <a:rPr lang="en-AU" smtClean="0"/>
              <a:t>19/02/2015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5A117-D631-481F-901D-50823417D5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339704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B343F-B39F-42BA-8D79-2DEB8D5E3B7D}" type="datetimeFigureOut">
              <a:rPr lang="en-AU" smtClean="0"/>
              <a:t>19/02/2015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5A117-D631-481F-901D-50823417D5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7972320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B343F-B39F-42BA-8D79-2DEB8D5E3B7D}" type="datetimeFigureOut">
              <a:rPr lang="en-AU" smtClean="0"/>
              <a:t>19/02/2015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5A117-D631-481F-901D-50823417D5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598490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B343F-B39F-42BA-8D79-2DEB8D5E3B7D}" type="datetimeFigureOut">
              <a:rPr lang="en-AU" smtClean="0"/>
              <a:t>19/02/2015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5A117-D631-481F-901D-50823417D5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50476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B343F-B39F-42BA-8D79-2DEB8D5E3B7D}" type="datetimeFigureOut">
              <a:rPr lang="en-AU" smtClean="0"/>
              <a:t>19/02/2015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5A117-D631-481F-901D-50823417D5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855450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7B343F-B39F-42BA-8D79-2DEB8D5E3B7D}" type="datetimeFigureOut">
              <a:rPr lang="en-AU" smtClean="0"/>
              <a:t>19/02/2015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05A117-D631-481F-901D-50823417D5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681445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7B343F-B39F-42BA-8D79-2DEB8D5E3B7D}" type="datetimeFigureOut">
              <a:rPr lang="en-AU" smtClean="0"/>
              <a:t>19/02/2015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05A117-D631-481F-901D-50823417D5C0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1392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AU" dirty="0" smtClean="0"/>
              <a:t>Linear Algebra</a:t>
            </a:r>
            <a:endParaRPr lang="en-AU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AU" dirty="0" smtClean="0"/>
              <a:t>From </a:t>
            </a:r>
            <a:r>
              <a:rPr lang="en-AU" dirty="0" smtClean="0"/>
              <a:t>Coordinates </a:t>
            </a:r>
            <a:r>
              <a:rPr lang="en-AU" dirty="0" smtClean="0"/>
              <a:t>to </a:t>
            </a:r>
            <a:r>
              <a:rPr lang="en-AU" dirty="0" smtClean="0"/>
              <a:t>Equations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738889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AU" dirty="0" smtClean="0"/>
              <a:t>Find the Gradient between two points</a:t>
            </a:r>
            <a:endParaRPr lang="en-A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1719" y="1902842"/>
            <a:ext cx="4682235" cy="5558606"/>
          </a:xfrm>
        </p:spPr>
        <p:txBody>
          <a:bodyPr>
            <a:normAutofit/>
          </a:bodyPr>
          <a:lstStyle/>
          <a:p>
            <a:r>
              <a:rPr lang="en-AU" sz="2800" dirty="0" smtClean="0"/>
              <a:t>Place </a:t>
            </a:r>
            <a:r>
              <a:rPr lang="en-AU" sz="2800" dirty="0"/>
              <a:t>the coordinates on top of one another </a:t>
            </a:r>
          </a:p>
          <a:p>
            <a:r>
              <a:rPr lang="en-AU" sz="2800" dirty="0" smtClean="0"/>
              <a:t>Change the signs of the bottom coordinate</a:t>
            </a:r>
          </a:p>
          <a:p>
            <a:endParaRPr lang="en-AU" sz="2800" dirty="0" smtClean="0"/>
          </a:p>
          <a:p>
            <a:r>
              <a:rPr lang="en-AU" sz="2800" dirty="0" smtClean="0"/>
              <a:t>Add the coordinates</a:t>
            </a:r>
            <a:endParaRPr lang="en-AU" sz="2800" dirty="0"/>
          </a:p>
          <a:p>
            <a:endParaRPr lang="en-AU" sz="2800" dirty="0"/>
          </a:p>
          <a:p>
            <a:endParaRPr lang="en-AU" sz="2800" dirty="0" smtClean="0"/>
          </a:p>
          <a:p>
            <a:r>
              <a:rPr lang="en-AU" sz="2800" dirty="0" smtClean="0"/>
              <a:t>The y rise to the top, x to the bottom of the fraction</a:t>
            </a:r>
            <a:endParaRPr lang="en-AU" sz="2800" dirty="0"/>
          </a:p>
        </p:txBody>
      </p:sp>
      <p:sp>
        <p:nvSpPr>
          <p:cNvPr id="4" name="Rectangle 3"/>
          <p:cNvSpPr/>
          <p:nvPr/>
        </p:nvSpPr>
        <p:spPr>
          <a:xfrm>
            <a:off x="7164288" y="1922006"/>
            <a:ext cx="1709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dirty="0"/>
              <a:t> ( </a:t>
            </a:r>
            <a:r>
              <a:rPr lang="en-AU" sz="2800" dirty="0" smtClean="0"/>
              <a:t> 2 , -1)    </a:t>
            </a:r>
            <a:endParaRPr lang="en-AU" sz="2800" dirty="0"/>
          </a:p>
          <a:p>
            <a:r>
              <a:rPr lang="en-AU" sz="2800" dirty="0"/>
              <a:t> ( </a:t>
            </a:r>
            <a:r>
              <a:rPr lang="en-AU" sz="2800" dirty="0" smtClean="0"/>
              <a:t>-2,   5)</a:t>
            </a:r>
            <a:endParaRPr lang="en-AU" sz="2800" dirty="0"/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902842"/>
            <a:ext cx="4618856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dirty="0" smtClean="0"/>
              <a:t>STEP 1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 smtClean="0"/>
              <a:t>STEP 2</a:t>
            </a:r>
          </a:p>
          <a:p>
            <a:pPr marL="0" indent="0">
              <a:buNone/>
            </a:pPr>
            <a:endParaRPr lang="en-AU" dirty="0" smtClean="0"/>
          </a:p>
          <a:p>
            <a:pPr marL="0" indent="0">
              <a:buNone/>
            </a:pPr>
            <a:r>
              <a:rPr lang="en-AU" dirty="0" smtClean="0"/>
              <a:t>STEP 3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 smtClean="0"/>
              <a:t>STEP 4</a:t>
            </a:r>
          </a:p>
          <a:p>
            <a:endParaRPr lang="en-AU" dirty="0"/>
          </a:p>
        </p:txBody>
      </p:sp>
      <p:sp>
        <p:nvSpPr>
          <p:cNvPr id="6" name="Rectangle 5"/>
          <p:cNvSpPr/>
          <p:nvPr/>
        </p:nvSpPr>
        <p:spPr>
          <a:xfrm>
            <a:off x="555993" y="1185637"/>
            <a:ext cx="43820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dirty="0"/>
              <a:t>Coordinates ( </a:t>
            </a:r>
            <a:r>
              <a:rPr lang="en-AU" sz="2800" dirty="0" smtClean="0"/>
              <a:t>2,-1) </a:t>
            </a:r>
            <a:r>
              <a:rPr lang="en-AU" sz="2800" dirty="0"/>
              <a:t>and </a:t>
            </a:r>
            <a:r>
              <a:rPr lang="en-AU" sz="2800" dirty="0" smtClean="0"/>
              <a:t>(-2,5)</a:t>
            </a:r>
            <a:endParaRPr lang="en-AU" sz="2800" dirty="0"/>
          </a:p>
        </p:txBody>
      </p:sp>
      <p:sp>
        <p:nvSpPr>
          <p:cNvPr id="7" name="Rectangle 6"/>
          <p:cNvSpPr/>
          <p:nvPr/>
        </p:nvSpPr>
        <p:spPr>
          <a:xfrm>
            <a:off x="7160638" y="3074134"/>
            <a:ext cx="1709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smtClean="0"/>
              <a:t> (  2 , -1)    </a:t>
            </a:r>
          </a:p>
          <a:p>
            <a:r>
              <a:rPr lang="en-AU" sz="2800" smtClean="0"/>
              <a:t> (</a:t>
            </a:r>
            <a:r>
              <a:rPr lang="en-AU" sz="2800" smtClean="0">
                <a:solidFill>
                  <a:srgbClr val="FF0000"/>
                </a:solidFill>
              </a:rPr>
              <a:t>+</a:t>
            </a:r>
            <a:r>
              <a:rPr lang="en-AU" sz="2800" smtClean="0"/>
              <a:t>2,  </a:t>
            </a:r>
            <a:r>
              <a:rPr lang="en-AU" sz="2800" smtClean="0">
                <a:solidFill>
                  <a:srgbClr val="FF0000"/>
                </a:solidFill>
              </a:rPr>
              <a:t>-</a:t>
            </a:r>
            <a:r>
              <a:rPr lang="en-AU" sz="2800" smtClean="0"/>
              <a:t>5)</a:t>
            </a:r>
            <a:endParaRPr lang="en-AU" sz="2800" dirty="0"/>
          </a:p>
        </p:txBody>
      </p:sp>
      <p:sp>
        <p:nvSpPr>
          <p:cNvPr id="9" name="Rectangle 8"/>
          <p:cNvSpPr/>
          <p:nvPr/>
        </p:nvSpPr>
        <p:spPr>
          <a:xfrm>
            <a:off x="7191173" y="1470794"/>
            <a:ext cx="1709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dirty="0"/>
              <a:t> </a:t>
            </a:r>
            <a:r>
              <a:rPr lang="en-AU" sz="2800" dirty="0" smtClean="0"/>
              <a:t>   x    y    </a:t>
            </a:r>
            <a:endParaRPr lang="en-AU" sz="2800" dirty="0"/>
          </a:p>
        </p:txBody>
      </p:sp>
      <p:sp>
        <p:nvSpPr>
          <p:cNvPr id="10" name="Rectangle 9"/>
          <p:cNvSpPr/>
          <p:nvPr/>
        </p:nvSpPr>
        <p:spPr>
          <a:xfrm>
            <a:off x="7191173" y="4112979"/>
            <a:ext cx="1709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dirty="0"/>
              <a:t> ( </a:t>
            </a:r>
            <a:r>
              <a:rPr lang="en-AU" sz="2800" dirty="0" smtClean="0"/>
              <a:t> 2 </a:t>
            </a:r>
            <a:r>
              <a:rPr lang="en-AU" sz="2800" dirty="0"/>
              <a:t>, </a:t>
            </a:r>
            <a:r>
              <a:rPr lang="en-AU" sz="2800" dirty="0" smtClean="0"/>
              <a:t>-1)    </a:t>
            </a:r>
            <a:endParaRPr lang="en-AU" sz="2800" dirty="0"/>
          </a:p>
          <a:p>
            <a:r>
              <a:rPr lang="en-AU" sz="2800" dirty="0"/>
              <a:t> ( </a:t>
            </a:r>
            <a:r>
              <a:rPr lang="en-AU" sz="2800" dirty="0" smtClean="0"/>
              <a:t> 2,  -5)</a:t>
            </a:r>
            <a:endParaRPr lang="en-AU" sz="2800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79512" y="2930118"/>
            <a:ext cx="872159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211201" y="4028241"/>
            <a:ext cx="872159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179511" y="5575250"/>
            <a:ext cx="872159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/>
          <p:cNvCxnSpPr/>
          <p:nvPr/>
        </p:nvCxnSpPr>
        <p:spPr>
          <a:xfrm>
            <a:off x="6948264" y="5067086"/>
            <a:ext cx="1738536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6804248" y="4410409"/>
            <a:ext cx="43204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4000" dirty="0" smtClean="0">
                <a:solidFill>
                  <a:srgbClr val="00B050"/>
                </a:solidFill>
              </a:rPr>
              <a:t>+</a:t>
            </a:r>
            <a:endParaRPr lang="en-AU" sz="4000" dirty="0">
              <a:solidFill>
                <a:srgbClr val="00B050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380312" y="5073025"/>
            <a:ext cx="10775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dirty="0" smtClean="0"/>
              <a:t>  4,  -6</a:t>
            </a:r>
            <a:endParaRPr lang="en-AU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Rectangle 22"/>
              <p:cNvSpPr/>
              <p:nvPr/>
            </p:nvSpPr>
            <p:spPr>
              <a:xfrm>
                <a:off x="6860770" y="5895750"/>
                <a:ext cx="1263872" cy="7016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AU" sz="2800" dirty="0" smtClean="0"/>
                  <a:t> m</a:t>
                </a:r>
                <a14:m>
                  <m:oMath xmlns:m="http://schemas.openxmlformats.org/officeDocument/2006/math">
                    <m:r>
                      <a:rPr lang="en-AU" sz="280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800" b="0" i="1" smtClean="0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AU" sz="2800" b="0" i="1" smtClean="0">
                            <a:latin typeface="Cambria Math" panose="02040503050406030204" pitchFamily="18" charset="0"/>
                          </a:rPr>
                          <m:t>6</m:t>
                        </m:r>
                      </m:num>
                      <m:den>
                        <m:r>
                          <a:rPr lang="en-AU" sz="2800" b="0" i="1" smtClean="0">
                            <a:latin typeface="Cambria Math" panose="02040503050406030204" pitchFamily="18" charset="0"/>
                          </a:rPr>
                          <m:t>4</m:t>
                        </m:r>
                      </m:den>
                    </m:f>
                  </m:oMath>
                </a14:m>
                <a:endParaRPr lang="en-AU" sz="2800" dirty="0"/>
              </a:p>
            </p:txBody>
          </p:sp>
        </mc:Choice>
        <mc:Fallback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0770" y="5895750"/>
                <a:ext cx="1263872" cy="701602"/>
              </a:xfrm>
              <a:prstGeom prst="rect">
                <a:avLst/>
              </a:prstGeom>
              <a:blipFill rotWithShape="0">
                <a:blip r:embed="rId2"/>
                <a:stretch>
                  <a:fillRect l="-3365" b="-1217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25" name="Rectangle 24"/>
              <p:cNvSpPr/>
              <p:nvPr/>
            </p:nvSpPr>
            <p:spPr>
              <a:xfrm>
                <a:off x="8114207" y="5877272"/>
                <a:ext cx="788999" cy="7016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AU" sz="2800" dirty="0"/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sz="2800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800" i="1"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en-AU" sz="2800" i="1">
                            <a:latin typeface="Cambria Math" panose="02040503050406030204" pitchFamily="18" charset="0"/>
                          </a:rPr>
                          <m:t>3</m:t>
                        </m:r>
                      </m:num>
                      <m:den>
                        <m:r>
                          <a:rPr lang="en-AU" sz="2800" i="1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AU" dirty="0"/>
              </a:p>
            </p:txBody>
          </p:sp>
        </mc:Choice>
        <mc:Fallback>
          <p:sp>
            <p:nvSpPr>
              <p:cNvPr id="25" name="Rectangle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114207" y="5877272"/>
                <a:ext cx="788999" cy="701602"/>
              </a:xfrm>
              <a:prstGeom prst="rect">
                <a:avLst/>
              </a:prstGeom>
              <a:blipFill rotWithShape="0">
                <a:blip r:embed="rId3"/>
                <a:stretch>
                  <a:fillRect l="-15504" b="-1217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4781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  <p:bldP spid="2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1143000"/>
          </a:xfrm>
        </p:spPr>
        <p:txBody>
          <a:bodyPr>
            <a:normAutofit/>
          </a:bodyPr>
          <a:lstStyle/>
          <a:p>
            <a:r>
              <a:rPr lang="en-AU" dirty="0" smtClean="0"/>
              <a:t>Finding the Equation</a:t>
            </a:r>
            <a:endParaRPr lang="en-AU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2051719" y="1902842"/>
                <a:ext cx="3930749" cy="5558606"/>
              </a:xfrm>
            </p:spPr>
            <p:txBody>
              <a:bodyPr>
                <a:normAutofit/>
              </a:bodyPr>
              <a:lstStyle/>
              <a:p>
                <a:r>
                  <a:rPr lang="en-AU" sz="2800" dirty="0" smtClean="0"/>
                  <a:t>Substitute gradient in </a:t>
                </a:r>
                <a:r>
                  <a:rPr lang="en-AU" sz="2800" dirty="0"/>
                  <a:t> y</a:t>
                </a:r>
                <a14:m>
                  <m:oMath xmlns:m="http://schemas.openxmlformats.org/officeDocument/2006/math">
                    <m:r>
                      <a:rPr lang="en-AU" sz="28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800" i="1">
                        <a:latin typeface="Cambria Math" panose="02040503050406030204" pitchFamily="18" charset="0"/>
                      </a:rPr>
                      <m:t>𝑚𝑥</m:t>
                    </m:r>
                    <m:r>
                      <a:rPr lang="en-AU" sz="28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800" i="1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AU" sz="2800" dirty="0" smtClean="0"/>
              </a:p>
              <a:p>
                <a:pPr/>
                <a:r>
                  <a:rPr lang="en-AU" sz="2800" dirty="0" smtClean="0"/>
                  <a:t>Substitute a coordinate in to find </a:t>
                </a:r>
                <a14:m>
                  <m:oMath xmlns:m="http://schemas.openxmlformats.org/officeDocument/2006/math">
                    <m:r>
                      <a:rPr lang="en-AU" sz="2800" i="1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AU" sz="2800" dirty="0"/>
              </a:p>
              <a:p>
                <a:pPr marL="0" indent="0">
                  <a:buNone/>
                </a:pPr>
                <a:endParaRPr lang="en-AU" sz="2800" dirty="0" smtClean="0"/>
              </a:p>
              <a:p>
                <a:r>
                  <a:rPr lang="en-AU" sz="2800" dirty="0" smtClean="0"/>
                  <a:t>Write the Equation</a:t>
                </a:r>
                <a:endParaRPr lang="en-AU" sz="2800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051719" y="1902842"/>
                <a:ext cx="3930749" cy="5558606"/>
              </a:xfrm>
              <a:blipFill rotWithShape="0">
                <a:blip r:embed="rId2"/>
                <a:stretch>
                  <a:fillRect l="-2795" t="-987" r="-403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7058618" y="1484784"/>
                <a:ext cx="1977878" cy="52322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/>
                <a:r>
                  <a:rPr lang="en-AU" sz="2800" dirty="0"/>
                  <a:t>y</a:t>
                </a:r>
                <a14:m>
                  <m:oMath xmlns:m="http://schemas.openxmlformats.org/officeDocument/2006/math">
                    <m:r>
                      <a:rPr lang="en-AU" sz="2800" i="1">
                        <a:latin typeface="Cambria Math" panose="02040503050406030204" pitchFamily="18" charset="0"/>
                      </a:rPr>
                      <m:t>= </m:t>
                    </m:r>
                  </m:oMath>
                </a14:m>
                <a:r>
                  <a:rPr lang="en-AU" sz="2800" dirty="0" smtClean="0"/>
                  <a:t>m </a:t>
                </a:r>
                <a14:m>
                  <m:oMath xmlns:m="http://schemas.openxmlformats.org/officeDocument/2006/math">
                    <m:r>
                      <a:rPr lang="en-AU" sz="2800" i="1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AU" sz="2800" dirty="0" smtClean="0"/>
                  <a:t> </a:t>
                </a:r>
                <a14:m>
                  <m:oMath xmlns:m="http://schemas.openxmlformats.org/officeDocument/2006/math">
                    <m:r>
                      <a:rPr lang="en-AU" sz="2800" i="1"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8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AU" sz="2800" i="1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AU" sz="2800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58618" y="1484784"/>
                <a:ext cx="1977878" cy="523220"/>
              </a:xfrm>
              <a:prstGeom prst="rect">
                <a:avLst/>
              </a:prstGeom>
              <a:blipFill rotWithShape="0">
                <a:blip r:embed="rId3"/>
                <a:stretch>
                  <a:fillRect l="-6481" t="-11765" b="-34118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Content Placeholder 2"/>
          <p:cNvSpPr txBox="1">
            <a:spLocks/>
          </p:cNvSpPr>
          <p:nvPr/>
        </p:nvSpPr>
        <p:spPr>
          <a:xfrm>
            <a:off x="457200" y="1902842"/>
            <a:ext cx="4618856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AU" dirty="0" smtClean="0"/>
              <a:t>STEP 5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 smtClean="0"/>
              <a:t>STEP 6</a:t>
            </a:r>
          </a:p>
          <a:p>
            <a:pPr marL="0" indent="0">
              <a:buNone/>
            </a:pPr>
            <a:endParaRPr lang="en-AU" dirty="0"/>
          </a:p>
          <a:p>
            <a:pPr marL="0" indent="0">
              <a:buNone/>
            </a:pPr>
            <a:r>
              <a:rPr lang="en-AU" dirty="0" smtClean="0"/>
              <a:t>STEP 7</a:t>
            </a:r>
          </a:p>
          <a:p>
            <a:endParaRPr lang="en-AU" dirty="0"/>
          </a:p>
        </p:txBody>
      </p:sp>
      <p:sp>
        <p:nvSpPr>
          <p:cNvPr id="7" name="Rectangle 6"/>
          <p:cNvSpPr/>
          <p:nvPr/>
        </p:nvSpPr>
        <p:spPr>
          <a:xfrm>
            <a:off x="7160638" y="3281544"/>
            <a:ext cx="170993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dirty="0"/>
              <a:t> ( </a:t>
            </a:r>
            <a:r>
              <a:rPr lang="en-AU" sz="2800" dirty="0" smtClean="0"/>
              <a:t>2 </a:t>
            </a:r>
            <a:r>
              <a:rPr lang="en-AU" sz="2800" dirty="0"/>
              <a:t>, </a:t>
            </a:r>
            <a:r>
              <a:rPr lang="en-AU" sz="2800" dirty="0" smtClean="0"/>
              <a:t>-1)    </a:t>
            </a:r>
            <a:endParaRPr lang="en-AU" sz="2800" dirty="0"/>
          </a:p>
          <a:p>
            <a:r>
              <a:rPr lang="en-AU" sz="2800" dirty="0"/>
              <a:t> 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179512" y="2930118"/>
            <a:ext cx="8721597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23" name="Rectangle 22"/>
              <p:cNvSpPr/>
              <p:nvPr/>
            </p:nvSpPr>
            <p:spPr>
              <a:xfrm>
                <a:off x="6901931" y="5935930"/>
                <a:ext cx="886974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AU" sz="2800" dirty="0" smtClean="0"/>
                  <a:t>2 = </a:t>
                </a:r>
                <a14:m>
                  <m:oMath xmlns:m="http://schemas.openxmlformats.org/officeDocument/2006/math">
                    <m:r>
                      <a:rPr lang="en-AU" sz="280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AU" sz="2800" dirty="0"/>
              </a:p>
            </p:txBody>
          </p:sp>
        </mc:Choice>
        <mc:Fallback>
          <p:sp>
            <p:nvSpPr>
              <p:cNvPr id="23" name="Rectangle 2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1931" y="5935930"/>
                <a:ext cx="886974" cy="523220"/>
              </a:xfrm>
              <a:prstGeom prst="rect">
                <a:avLst/>
              </a:prstGeom>
              <a:blipFill rotWithShape="0">
                <a:blip r:embed="rId4"/>
                <a:stretch>
                  <a:fillRect l="-13699" t="-11628" b="-32558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8" name="Rectangle 17"/>
              <p:cNvSpPr/>
              <p:nvPr/>
            </p:nvSpPr>
            <p:spPr>
              <a:xfrm>
                <a:off x="7196560" y="708994"/>
                <a:ext cx="1263872" cy="7037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AU" sz="2800" dirty="0" smtClean="0"/>
                  <a:t> m</a:t>
                </a:r>
                <a14:m>
                  <m:oMath xmlns:m="http://schemas.openxmlformats.org/officeDocument/2006/math">
                    <m:r>
                      <a:rPr lang="en-AU" sz="280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800" b="0" i="1" smtClean="0">
                            <a:latin typeface="Cambria Math" panose="02040503050406030204" pitchFamily="18" charset="0"/>
                          </a:rPr>
                          <m:t>−3</m:t>
                        </m:r>
                      </m:num>
                      <m:den>
                        <m:r>
                          <a:rPr lang="en-AU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</m:oMath>
                </a14:m>
                <a:endParaRPr lang="en-AU" sz="2800" dirty="0"/>
              </a:p>
            </p:txBody>
          </p:sp>
        </mc:Choice>
        <mc:Fallback>
          <p:sp>
            <p:nvSpPr>
              <p:cNvPr id="18" name="Rectangle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96560" y="708994"/>
                <a:ext cx="1263872" cy="703782"/>
              </a:xfrm>
              <a:prstGeom prst="rect">
                <a:avLst/>
              </a:prstGeom>
              <a:blipFill rotWithShape="0">
                <a:blip r:embed="rId5"/>
                <a:stretch>
                  <a:fillRect l="-3865" b="-1120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9" name="Rectangle 18"/>
              <p:cNvSpPr/>
              <p:nvPr/>
            </p:nvSpPr>
            <p:spPr>
              <a:xfrm>
                <a:off x="6948264" y="2133883"/>
                <a:ext cx="2004075" cy="7037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AU" sz="2800" dirty="0" smtClean="0"/>
                  <a:t> y</a:t>
                </a:r>
                <a14:m>
                  <m:oMath xmlns:m="http://schemas.openxmlformats.org/officeDocument/2006/math">
                    <m:r>
                      <a:rPr lang="en-AU" sz="280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800" b="0" i="1" smtClean="0">
                            <a:latin typeface="Cambria Math" panose="02040503050406030204" pitchFamily="18" charset="0"/>
                          </a:rPr>
                          <m:t>−3</m:t>
                        </m:r>
                      </m:num>
                      <m:den>
                        <m:r>
                          <a:rPr lang="en-AU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AU" sz="28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8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800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AU" sz="2800" dirty="0"/>
              </a:p>
            </p:txBody>
          </p:sp>
        </mc:Choice>
        <mc:Fallback>
          <p:sp>
            <p:nvSpPr>
              <p:cNvPr id="19" name="Rectangle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8264" y="2133883"/>
                <a:ext cx="2004075" cy="703782"/>
              </a:xfrm>
              <a:prstGeom prst="rect">
                <a:avLst/>
              </a:prstGeom>
              <a:blipFill rotWithShape="0">
                <a:blip r:embed="rId6"/>
                <a:stretch>
                  <a:fillRect l="-2432" b="-1217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1" name="Straight Arrow Connector 10"/>
          <p:cNvCxnSpPr/>
          <p:nvPr/>
        </p:nvCxnSpPr>
        <p:spPr>
          <a:xfrm flipH="1">
            <a:off x="7828496" y="1340768"/>
            <a:ext cx="187110" cy="28803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/>
          <p:nvPr/>
        </p:nvCxnSpPr>
        <p:spPr>
          <a:xfrm>
            <a:off x="7858325" y="1925437"/>
            <a:ext cx="0" cy="28228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Oval 12"/>
          <p:cNvSpPr/>
          <p:nvPr/>
        </p:nvSpPr>
        <p:spPr>
          <a:xfrm>
            <a:off x="7969576" y="708994"/>
            <a:ext cx="418848" cy="738253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25" name="Oval 24"/>
          <p:cNvSpPr/>
          <p:nvPr/>
        </p:nvSpPr>
        <p:spPr>
          <a:xfrm>
            <a:off x="7596758" y="1608769"/>
            <a:ext cx="418848" cy="33670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7" name="Rectangle 26"/>
              <p:cNvSpPr/>
              <p:nvPr/>
            </p:nvSpPr>
            <p:spPr>
              <a:xfrm>
                <a:off x="6744389" y="3949354"/>
                <a:ext cx="2082621" cy="7016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AU" sz="2800" dirty="0" smtClean="0"/>
                  <a:t> y</a:t>
                </a:r>
                <a14:m>
                  <m:oMath xmlns:m="http://schemas.openxmlformats.org/officeDocument/2006/math">
                    <m:r>
                      <a:rPr lang="en-AU" sz="2800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AU" sz="280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800" b="0" i="1" smtClean="0">
                            <a:latin typeface="Cambria Math" panose="02040503050406030204" pitchFamily="18" charset="0"/>
                          </a:rPr>
                          <m:t>−3</m:t>
                        </m:r>
                      </m:num>
                      <m:den>
                        <m:r>
                          <a:rPr lang="en-AU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AU" sz="28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8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800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AU" sz="2800" dirty="0"/>
              </a:p>
            </p:txBody>
          </p:sp>
        </mc:Choice>
        <mc:Fallback>
          <p:sp>
            <p:nvSpPr>
              <p:cNvPr id="27" name="Rectangle 2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44389" y="3949354"/>
                <a:ext cx="2082621" cy="701602"/>
              </a:xfrm>
              <a:prstGeom prst="rect">
                <a:avLst/>
              </a:prstGeom>
              <a:blipFill rotWithShape="0">
                <a:blip r:embed="rId7"/>
                <a:stretch>
                  <a:fillRect l="-2047" b="-1217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8" name="Rectangle 27"/>
          <p:cNvSpPr/>
          <p:nvPr/>
        </p:nvSpPr>
        <p:spPr>
          <a:xfrm>
            <a:off x="7182544" y="2911882"/>
            <a:ext cx="17099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2800" dirty="0"/>
              <a:t> </a:t>
            </a:r>
            <a:r>
              <a:rPr lang="en-AU" sz="2800" dirty="0" smtClean="0"/>
              <a:t>  x </a:t>
            </a:r>
            <a:r>
              <a:rPr lang="en-AU" sz="2800" dirty="0"/>
              <a:t>,  </a:t>
            </a:r>
            <a:r>
              <a:rPr lang="en-AU" sz="2800" dirty="0" smtClean="0"/>
              <a:t>y    </a:t>
            </a:r>
            <a:endParaRPr lang="en-AU" sz="2800" dirty="0"/>
          </a:p>
        </p:txBody>
      </p:sp>
      <p:cxnSp>
        <p:nvCxnSpPr>
          <p:cNvPr id="29" name="Straight Arrow Connector 28"/>
          <p:cNvCxnSpPr/>
          <p:nvPr/>
        </p:nvCxnSpPr>
        <p:spPr>
          <a:xfrm>
            <a:off x="7650460" y="3759971"/>
            <a:ext cx="365146" cy="405852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/>
        </p:nvCxnSpPr>
        <p:spPr>
          <a:xfrm flipH="1">
            <a:off x="7058618" y="3717032"/>
            <a:ext cx="1225526" cy="448791"/>
          </a:xfrm>
          <a:prstGeom prst="straightConnector1">
            <a:avLst/>
          </a:prstGeom>
          <a:ln w="38100">
            <a:solidFill>
              <a:srgbClr val="00B05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>
        <mc:Choice xmlns:a14="http://schemas.microsoft.com/office/drawing/2010/main" Requires="a14">
          <p:sp>
            <p:nvSpPr>
              <p:cNvPr id="33" name="Rectangle 32"/>
              <p:cNvSpPr/>
              <p:nvPr/>
            </p:nvSpPr>
            <p:spPr>
              <a:xfrm>
                <a:off x="6732240" y="4652167"/>
                <a:ext cx="2153282" cy="6146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AU" sz="2800" dirty="0" smtClean="0"/>
                  <a:t>-</a:t>
                </a:r>
                <a14:m>
                  <m:oMath xmlns:m="http://schemas.openxmlformats.org/officeDocument/2006/math">
                    <m:r>
                      <a:rPr lang="en-AU" sz="2400">
                        <a:latin typeface="Cambria Math" panose="02040503050406030204" pitchFamily="18" charset="0"/>
                      </a:rPr>
                      <m:t>1</m:t>
                    </m:r>
                    <m:r>
                      <a:rPr lang="en-AU" sz="240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sz="24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−3</m:t>
                        </m:r>
                      </m:num>
                      <m:den>
                        <m:r>
                          <a:rPr lang="en-AU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(2)+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AU" sz="2800" dirty="0"/>
              </a:p>
            </p:txBody>
          </p:sp>
        </mc:Choice>
        <mc:Fallback>
          <p:sp>
            <p:nvSpPr>
              <p:cNvPr id="33" name="Rectangle 3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32240" y="4652167"/>
                <a:ext cx="2153282" cy="614655"/>
              </a:xfrm>
              <a:prstGeom prst="rect">
                <a:avLst/>
              </a:prstGeom>
              <a:blipFill rotWithShape="0">
                <a:blip r:embed="rId8"/>
                <a:stretch>
                  <a:fillRect l="-5650" t="-3960" b="-1782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4" name="Rectangle 33"/>
              <p:cNvSpPr/>
              <p:nvPr/>
            </p:nvSpPr>
            <p:spPr>
              <a:xfrm>
                <a:off x="6780688" y="5266822"/>
                <a:ext cx="1781385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AU" sz="2800" dirty="0" smtClean="0"/>
                  <a:t>-</a:t>
                </a:r>
                <a14:m>
                  <m:oMath xmlns:m="http://schemas.openxmlformats.org/officeDocument/2006/math">
                    <m:r>
                      <a:rPr lang="en-AU" sz="2400">
                        <a:latin typeface="Cambria Math" panose="02040503050406030204" pitchFamily="18" charset="0"/>
                      </a:rPr>
                      <m:t>1</m:t>
                    </m:r>
                    <m:r>
                      <a:rPr lang="en-AU" sz="2400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−3+</m:t>
                    </m:r>
                    <m:r>
                      <a:rPr lang="en-AU" sz="2400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AU" sz="2800" dirty="0"/>
              </a:p>
            </p:txBody>
          </p:sp>
        </mc:Choice>
        <mc:Fallback>
          <p:sp>
            <p:nvSpPr>
              <p:cNvPr id="34" name="Rectangle 3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80688" y="5266822"/>
                <a:ext cx="1781385" cy="523220"/>
              </a:xfrm>
              <a:prstGeom prst="rect">
                <a:avLst/>
              </a:prstGeom>
              <a:blipFill rotWithShape="0">
                <a:blip r:embed="rId9"/>
                <a:stretch>
                  <a:fillRect l="-6826" t="-11628" b="-32558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6" name="Rectangle 35"/>
              <p:cNvSpPr/>
              <p:nvPr/>
            </p:nvSpPr>
            <p:spPr>
              <a:xfrm>
                <a:off x="6694942" y="5534066"/>
                <a:ext cx="1333442" cy="523220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AU" sz="2800" dirty="0" smtClean="0">
                    <a:solidFill>
                      <a:srgbClr val="FF0000"/>
                    </a:solidFill>
                  </a:rPr>
                  <a:t>+</a:t>
                </a:r>
                <a14:m>
                  <m:oMath xmlns:m="http://schemas.openxmlformats.org/officeDocument/2006/math">
                    <m:r>
                      <a:rPr lang="en-AU" sz="2400" dirty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3</m:t>
                    </m:r>
                    <m:r>
                      <a:rPr lang="en-AU" sz="2400" b="0" i="0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=</m:t>
                    </m:r>
                    <m:r>
                      <a:rPr lang="en-AU" sz="2400" b="0" i="1" smtClean="0">
                        <a:solidFill>
                          <a:srgbClr val="FF0000"/>
                        </a:solidFill>
                        <a:latin typeface="Cambria Math" panose="02040503050406030204" pitchFamily="18" charset="0"/>
                      </a:rPr>
                      <m:t>+3</m:t>
                    </m:r>
                  </m:oMath>
                </a14:m>
                <a:endParaRPr lang="en-AU" sz="2800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6" name="Rectangle 3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94942" y="5534066"/>
                <a:ext cx="1333442" cy="523220"/>
              </a:xfrm>
              <a:prstGeom prst="rect">
                <a:avLst/>
              </a:prstGeom>
              <a:blipFill rotWithShape="0">
                <a:blip r:embed="rId10"/>
                <a:stretch>
                  <a:fillRect l="-9132" t="-11628" b="-32558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7" name="Rectangle 36"/>
              <p:cNvSpPr/>
              <p:nvPr/>
            </p:nvSpPr>
            <p:spPr>
              <a:xfrm>
                <a:off x="2608019" y="4959494"/>
                <a:ext cx="2004075" cy="70378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AU" sz="2800" dirty="0" smtClean="0"/>
                  <a:t> y</a:t>
                </a:r>
                <a14:m>
                  <m:oMath xmlns:m="http://schemas.openxmlformats.org/officeDocument/2006/math">
                    <m:r>
                      <a:rPr lang="en-AU" sz="280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800" b="0" i="1" smtClean="0">
                            <a:latin typeface="Cambria Math" panose="02040503050406030204" pitchFamily="18" charset="0"/>
                          </a:rPr>
                          <m:t>−3</m:t>
                        </m:r>
                      </m:num>
                      <m:den>
                        <m:r>
                          <a:rPr lang="en-AU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AU" sz="28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800" b="0" i="1" smtClean="0">
                        <a:latin typeface="Cambria Math" panose="02040503050406030204" pitchFamily="18" charset="0"/>
                      </a:rPr>
                      <m:t>+</m:t>
                    </m:r>
                    <m:r>
                      <a:rPr lang="en-AU" sz="2800" b="0" i="1" smtClean="0">
                        <a:latin typeface="Cambria Math" panose="02040503050406030204" pitchFamily="18" charset="0"/>
                      </a:rPr>
                      <m:t>𝑐</m:t>
                    </m:r>
                  </m:oMath>
                </a14:m>
                <a:endParaRPr lang="en-AU" sz="2800" dirty="0"/>
              </a:p>
            </p:txBody>
          </p:sp>
        </mc:Choice>
        <mc:Fallback>
          <p:sp>
            <p:nvSpPr>
              <p:cNvPr id="37" name="Rectangle 3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8019" y="4959494"/>
                <a:ext cx="2004075" cy="703782"/>
              </a:xfrm>
              <a:prstGeom prst="rect">
                <a:avLst/>
              </a:prstGeom>
              <a:blipFill rotWithShape="0">
                <a:blip r:embed="rId11"/>
                <a:stretch>
                  <a:fillRect l="-2432" b="-1217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8" name="Rectangle 37"/>
              <p:cNvSpPr/>
              <p:nvPr/>
            </p:nvSpPr>
            <p:spPr>
              <a:xfrm>
                <a:off x="2608019" y="5704645"/>
                <a:ext cx="2026324" cy="70160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en-AU" sz="2800" dirty="0" smtClean="0"/>
                  <a:t> y</a:t>
                </a:r>
                <a14:m>
                  <m:oMath xmlns:m="http://schemas.openxmlformats.org/officeDocument/2006/math">
                    <m:r>
                      <a:rPr lang="en-AU" sz="2800" i="1" smtClean="0"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en-AU" sz="280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AU" sz="2800" b="0" i="1" smtClean="0">
                            <a:latin typeface="Cambria Math" panose="02040503050406030204" pitchFamily="18" charset="0"/>
                          </a:rPr>
                          <m:t>−3</m:t>
                        </m:r>
                      </m:num>
                      <m:den>
                        <m:r>
                          <a:rPr lang="en-AU" sz="2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den>
                    </m:f>
                    <m:r>
                      <a:rPr lang="en-AU" sz="2800" b="0" i="1" smtClean="0">
                        <a:latin typeface="Cambria Math" panose="02040503050406030204" pitchFamily="18" charset="0"/>
                      </a:rPr>
                      <m:t>𝑥</m:t>
                    </m:r>
                    <m:r>
                      <a:rPr lang="en-AU" sz="2800" b="0" i="1" smtClean="0">
                        <a:latin typeface="Cambria Math" panose="02040503050406030204" pitchFamily="18" charset="0"/>
                      </a:rPr>
                      <m:t>+2</m:t>
                    </m:r>
                  </m:oMath>
                </a14:m>
                <a:endParaRPr lang="en-AU" sz="2800" dirty="0"/>
              </a:p>
            </p:txBody>
          </p:sp>
        </mc:Choice>
        <mc:Fallback>
          <p:sp>
            <p:nvSpPr>
              <p:cNvPr id="38" name="Rectangle 3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08019" y="5704645"/>
                <a:ext cx="2026324" cy="701602"/>
              </a:xfrm>
              <a:prstGeom prst="rect">
                <a:avLst/>
              </a:prstGeom>
              <a:blipFill rotWithShape="0">
                <a:blip r:embed="rId12"/>
                <a:stretch>
                  <a:fillRect l="-2410" b="-1217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9" name="Straight Connector 38"/>
          <p:cNvCxnSpPr/>
          <p:nvPr/>
        </p:nvCxnSpPr>
        <p:spPr>
          <a:xfrm>
            <a:off x="148977" y="4235651"/>
            <a:ext cx="5287119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5436096" y="4221088"/>
            <a:ext cx="0" cy="257444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Oval 43"/>
          <p:cNvSpPr/>
          <p:nvPr/>
        </p:nvSpPr>
        <p:spPr>
          <a:xfrm>
            <a:off x="6901931" y="6003878"/>
            <a:ext cx="334366" cy="4249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46" name="Straight Arrow Connector 45"/>
          <p:cNvCxnSpPr>
            <a:stCxn id="44" idx="2"/>
          </p:cNvCxnSpPr>
          <p:nvPr/>
        </p:nvCxnSpPr>
        <p:spPr>
          <a:xfrm flipH="1" flipV="1">
            <a:off x="4612094" y="5447580"/>
            <a:ext cx="2289837" cy="768762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Oval 46"/>
          <p:cNvSpPr/>
          <p:nvPr/>
        </p:nvSpPr>
        <p:spPr>
          <a:xfrm>
            <a:off x="4263067" y="5134876"/>
            <a:ext cx="334366" cy="424927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52" name="Rectangle 51"/>
          <p:cNvSpPr/>
          <p:nvPr/>
        </p:nvSpPr>
        <p:spPr>
          <a:xfrm>
            <a:off x="465482" y="976653"/>
            <a:ext cx="438203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2800" dirty="0"/>
              <a:t>Coordinates ( </a:t>
            </a:r>
            <a:r>
              <a:rPr lang="en-AU" sz="2800" dirty="0" smtClean="0"/>
              <a:t>2,-1) </a:t>
            </a:r>
            <a:r>
              <a:rPr lang="en-AU" sz="2800" dirty="0"/>
              <a:t>and </a:t>
            </a:r>
            <a:r>
              <a:rPr lang="en-AU" sz="2800" dirty="0" smtClean="0"/>
              <a:t>(-2,5)</a:t>
            </a:r>
            <a:endParaRPr lang="en-AU" sz="2800" dirty="0"/>
          </a:p>
        </p:txBody>
      </p:sp>
      <p:sp>
        <p:nvSpPr>
          <p:cNvPr id="54" name="Oval 53"/>
          <p:cNvSpPr/>
          <p:nvPr/>
        </p:nvSpPr>
        <p:spPr>
          <a:xfrm>
            <a:off x="2347780" y="938618"/>
            <a:ext cx="928076" cy="612799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cxnSp>
        <p:nvCxnSpPr>
          <p:cNvPr id="55" name="Straight Arrow Connector 54"/>
          <p:cNvCxnSpPr/>
          <p:nvPr/>
        </p:nvCxnSpPr>
        <p:spPr>
          <a:xfrm>
            <a:off x="3237282" y="1441275"/>
            <a:ext cx="4042228" cy="2070534"/>
          </a:xfrm>
          <a:prstGeom prst="straightConnector1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24601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23" grpId="0"/>
      <p:bldP spid="18" grpId="0"/>
      <p:bldP spid="19" grpId="0"/>
      <p:bldP spid="13" grpId="0" animBg="1"/>
      <p:bldP spid="25" grpId="0" animBg="1"/>
      <p:bldP spid="27" grpId="0"/>
      <p:bldP spid="28" grpId="0"/>
      <p:bldP spid="33" grpId="0"/>
      <p:bldP spid="34" grpId="0"/>
      <p:bldP spid="36" grpId="0"/>
      <p:bldP spid="37" grpId="0"/>
      <p:bldP spid="38" grpId="0"/>
      <p:bldP spid="44" grpId="0" animBg="1"/>
      <p:bldP spid="47" grpId="0" animBg="1"/>
      <p:bldP spid="54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536</TotalTime>
  <Words>225</Words>
  <Application>Microsoft Office PowerPoint</Application>
  <PresentationFormat>On-screen Show (4:3)</PresentationFormat>
  <Paragraphs>54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Cambria Math</vt:lpstr>
      <vt:lpstr>Office Theme</vt:lpstr>
      <vt:lpstr>Linear Algebra</vt:lpstr>
      <vt:lpstr>Find the Gradient between two points</vt:lpstr>
      <vt:lpstr>Finding the Equation</vt:lpstr>
    </vt:vector>
  </TitlesOfParts>
  <Company>Department of Education and Early Childhood Development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Linear Algebra</dc:title>
  <dc:creator>Education</dc:creator>
  <cp:lastModifiedBy>Lony The Admin Hem</cp:lastModifiedBy>
  <cp:revision>12</cp:revision>
  <dcterms:created xsi:type="dcterms:W3CDTF">2013-12-30T02:50:45Z</dcterms:created>
  <dcterms:modified xsi:type="dcterms:W3CDTF">2015-02-19T04:08:44Z</dcterms:modified>
</cp:coreProperties>
</file>